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61" r:id="rId2"/>
    <p:sldId id="259" r:id="rId3"/>
    <p:sldId id="263" r:id="rId4"/>
    <p:sldId id="265" r:id="rId5"/>
    <p:sldId id="264" r:id="rId6"/>
    <p:sldId id="267" r:id="rId7"/>
    <p:sldId id="266" r:id="rId8"/>
    <p:sldId id="268" r:id="rId9"/>
    <p:sldId id="270" r:id="rId10"/>
    <p:sldId id="271" r:id="rId11"/>
    <p:sldId id="258" r:id="rId12"/>
    <p:sldId id="272" r:id="rId13"/>
    <p:sldId id="274" r:id="rId14"/>
    <p:sldId id="273" r:id="rId15"/>
    <p:sldId id="275" r:id="rId16"/>
    <p:sldId id="276" r:id="rId17"/>
    <p:sldId id="277" r:id="rId18"/>
    <p:sldId id="278" r:id="rId19"/>
    <p:sldId id="279" r:id="rId20"/>
    <p:sldId id="281" r:id="rId21"/>
    <p:sldId id="282" r:id="rId22"/>
    <p:sldId id="283" r:id="rId23"/>
    <p:sldId id="2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2811B46-4A1F-4855-92C5-3E09FEF3C481}" v="9" dt="2023-01-17T23:50:10.5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4" autoAdjust="0"/>
  </p:normalViewPr>
  <p:slideViewPr>
    <p:cSldViewPr snapToGrid="0">
      <p:cViewPr>
        <p:scale>
          <a:sx n="50" d="100"/>
          <a:sy n="50" d="100"/>
        </p:scale>
        <p:origin x="-31" y="5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204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E6DD7A-52FF-4D2B-9D80-F7B0B4202761}" type="datetimeFigureOut">
              <a:rPr lang="en-GB" smtClean="0"/>
              <a:t>05/03/2023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CFA32F-8E25-4E1D-9710-F300F9BA7B4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5066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CFA32F-8E25-4E1D-9710-F300F9BA7B49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875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49568-C298-9783-5FEC-00A6F6BC8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919" y="5118652"/>
            <a:ext cx="10515600" cy="887033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4DDDF1-DAA8-F604-3B68-0693D773D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3919" y="6005685"/>
            <a:ext cx="10515600" cy="37240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6278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CFCEA6-E9FD-4137-89D1-0A4848985F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24C26-7100-76EB-DB99-31CEADF492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85DB4-1326-9602-0B86-E6CBEDDB8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E7629-C317-4E39-D33A-69360C036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B5517-0044-BD45-98FC-7F9572020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4888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463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DEA93-3D67-8FA0-07BB-3B8542AF89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Bangers" panose="020B06030503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225114-A57E-8148-0756-F79351690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ooper Hewitt" pitchFamily="50" charset="0"/>
                <a:ea typeface="Cooper Hewitt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7BF3A-0D59-BC22-4AD7-A53854C8AF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9EC923-3B1E-0D73-F6CD-F30C8BE6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 dirty="0"/>
              <a:t>@fromzerotoheroacademy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2F060-B1E8-BFF7-622C-5F83EA381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146912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ACAC-3663-61EC-01B2-FF8A4BD06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3C6C9-2B24-9B5F-8B65-6F4737894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DBCE1-61E5-0E04-8BF1-C25BC7906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4E945-64A5-7EB5-7A3F-5788560AF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DBBBBF-857C-6835-EBF6-571490879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82345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30DED-9E89-C4BD-2B46-E647B0321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97482F-EAF1-3AD9-1134-CE72368FF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240E7-F23D-450D-32CE-60A286936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7CBE5F-DA5E-AAAD-8235-CCD2ABF65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658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E33E4-FE0B-398F-61F0-7C9AFE16A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D4B43-ABBA-F1CE-2937-F60D690870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7C0034-4DF6-CB4B-F2F0-47DC80CE92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E7F4F-32F7-C1DE-8047-C371F462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5B1BC-5EB1-84E4-1606-9657F08D8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1C88D-D71D-050A-A07B-059427BCE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398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384FE-A567-9141-A085-A6362FDFF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CC060-EF2B-CD31-63AE-9FBF96EF7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425786-AE8A-C4C4-C005-88EA481DA2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ED8DD9-4CEF-24C7-0A35-A5BE72B0E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025482-A3A8-D578-B896-62341F4094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38A030-0E2C-329D-85AF-914859216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80973-94CD-F49F-5649-B10D53C54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C78469-5495-B7D1-B15A-60113B31C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84099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528CF-C58F-C83A-4F05-5A7E889A7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70D7A8-A991-C901-1F53-E5BE34808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98D36-BB93-B93B-4384-BA28510906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B2A2E-D5B4-A196-1ED8-66657235E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C7568-6756-9383-9387-0536762FB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3A1585-2052-08CF-886A-FCA962FC9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9517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BBE1D-2769-2099-A64D-1B1D870B7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A933D7-75C5-863A-E4D3-955719037A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B1916-2ECE-EF9F-1445-D6F73643A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A3ACBF-F34E-3A7B-6BC7-0598CC60F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9730F3-D86F-EDE6-0CBB-96905580C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C7B97-6D7B-C2FC-C770-75323965F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3312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2FFD8-0631-FF65-078F-7D087C6E4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81E871-DBC8-8D1C-5ECD-D1CDFC006E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978AF-62C2-B871-F6CF-61FC44F7E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A3D9B5-D87C-815B-3B0F-BC15C59BA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DDD2A-68AA-5151-9FEA-6D744A10F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89042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005C631-8769-046A-83CA-176D0695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D3585-70FB-23E2-0B32-3B828B6210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A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9C614-013A-51DB-1815-1159D43871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CB8CB-0E46-42A0-BA64-6343F5B753A0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BA26F-C297-66BB-166A-597A7F9188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 dirty="0"/>
              <a:t>@fromzerotoheroacademy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DF0CC1-840D-A017-860A-F86034F496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86685-2DC4-4A5D-A980-4B338CFF939D}" type="slidenum">
              <a:rPr lang="en-CA" smtClean="0"/>
              <a:t>‹#›</a:t>
            </a:fld>
            <a:endParaRPr lang="en-CA"/>
          </a:p>
        </p:txBody>
      </p:sp>
      <p:pic>
        <p:nvPicPr>
          <p:cNvPr id="7" name="Picture 6" descr="Shape, circle&#10;&#10;Description automatically generated">
            <a:extLst>
              <a:ext uri="{FF2B5EF4-FFF2-40B4-BE49-F238E27FC236}">
                <a16:creationId xmlns:a16="http://schemas.microsoft.com/office/drawing/2014/main" id="{A80CA961-ED91-71C4-008B-BC3C3D83ED3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10000" b="90000" l="9537" r="90000">
                        <a14:foregroundMark x1="55926" y1="36296" x2="55926" y2="36296"/>
                        <a14:foregroundMark x1="55926" y1="36296" x2="50556" y2="42037"/>
                        <a14:foregroundMark x1="50556" y1="42037" x2="56111" y2="37685"/>
                        <a14:foregroundMark x1="56111" y1="37685" x2="72407" y2="42778"/>
                        <a14:foregroundMark x1="72407" y1="42778" x2="70648" y2="49907"/>
                        <a14:foregroundMark x1="70648" y1="49907" x2="69722" y2="50185"/>
                        <a14:foregroundMark x1="69722" y1="62037" x2="54074" y2="68241"/>
                        <a14:foregroundMark x1="54074" y1="68241" x2="47778" y2="68704"/>
                        <a14:foregroundMark x1="41389" y1="67870" x2="48889" y2="68148"/>
                        <a14:foregroundMark x1="48889" y1="68148" x2="55370" y2="61667"/>
                        <a14:foregroundMark x1="55370" y1="61667" x2="73241" y2="61204"/>
                        <a14:foregroundMark x1="75648" y1="48611" x2="75741" y2="40648"/>
                        <a14:foregroundMark x1="75741" y1="40648" x2="53611" y2="31944"/>
                        <a14:foregroundMark x1="53611" y1="31944" x2="53148" y2="35741"/>
                        <a14:foregroundMark x1="41852" y1="38241" x2="48889" y2="41759"/>
                        <a14:foregroundMark x1="48889" y1="41759" x2="49537" y2="48981"/>
                        <a14:foregroundMark x1="49537" y1="48981" x2="44259" y2="46389"/>
                        <a14:foregroundMark x1="36667" y1="13796" x2="46111" y2="33056"/>
                        <a14:foregroundMark x1="36111" y1="13796" x2="36111" y2="13796"/>
                        <a14:foregroundMark x1="36481" y1="12870" x2="36481" y2="12870"/>
                        <a14:foregroundMark x1="36481" y1="12870" x2="36481" y2="12870"/>
                        <a14:foregroundMark x1="35648" y1="12870" x2="37870" y2="12407"/>
                        <a14:foregroundMark x1="10278" y1="49815" x2="19444" y2="49815"/>
                        <a14:foregroundMark x1="19444" y1="49815" x2="24815" y2="49444"/>
                        <a14:foregroundMark x1="10278" y1="49907" x2="10926" y2="51852"/>
                        <a14:foregroundMark x1="10556" y1="52130" x2="10556" y2="48148"/>
                        <a14:foregroundMark x1="10278" y1="52037" x2="10741" y2="47593"/>
                        <a14:foregroundMark x1="10556" y1="47407" x2="10556" y2="47407"/>
                        <a14:foregroundMark x1="10278" y1="47870" x2="11204" y2="54259"/>
                        <a14:foregroundMark x1="10741" y1="46667" x2="10556" y2="53519"/>
                        <a14:foregroundMark x1="64074" y1="69907" x2="69815" y2="84167"/>
                        <a14:foregroundMark x1="24537" y1="54074" x2="31296" y2="47037"/>
                        <a14:foregroundMark x1="31296" y1="47037" x2="26204" y2="55556"/>
                        <a14:foregroundMark x1="26204" y1="55556" x2="35185" y2="40556"/>
                        <a14:foregroundMark x1="35185" y1="40556" x2="35370" y2="48241"/>
                        <a14:foregroundMark x1="35370" y1="48241" x2="45185" y2="38333"/>
                        <a14:foregroundMark x1="45185" y1="38333" x2="41481" y2="48889"/>
                        <a14:foregroundMark x1="41481" y1="48889" x2="60648" y2="26296"/>
                        <a14:foregroundMark x1="60648" y1="26296" x2="51019" y2="42685"/>
                        <a14:foregroundMark x1="51019" y1="42685" x2="61204" y2="37778"/>
                        <a14:foregroundMark x1="61204" y1="37778" x2="52130" y2="55833"/>
                        <a14:foregroundMark x1="52130" y1="55833" x2="62778" y2="47500"/>
                        <a14:foregroundMark x1="62778" y1="47500" x2="55926" y2="59537"/>
                        <a14:foregroundMark x1="55926" y1="59537" x2="68333" y2="49815"/>
                        <a14:foregroundMark x1="68333" y1="49815" x2="67685" y2="56944"/>
                        <a14:foregroundMark x1="67685" y1="56944" x2="72778" y2="49537"/>
                        <a14:foregroundMark x1="72778" y1="49537" x2="66667" y2="62778"/>
                        <a14:foregroundMark x1="66667" y1="62778" x2="74630" y2="60278"/>
                        <a14:foregroundMark x1="74630" y1="60278" x2="72778" y2="64444"/>
                        <a14:foregroundMark x1="26574" y1="54352" x2="32407" y2="50463"/>
                        <a14:foregroundMark x1="32407" y1="50463" x2="30926" y2="57870"/>
                        <a14:foregroundMark x1="30926" y1="57870" x2="31204" y2="58241"/>
                        <a14:foregroundMark x1="35648" y1="40278" x2="42593" y2="35556"/>
                        <a14:foregroundMark x1="42593" y1="35556" x2="44630" y2="31111"/>
                        <a14:foregroundMark x1="48796" y1="34815" x2="57593" y2="28981"/>
                        <a14:foregroundMark x1="57593" y1="28981" x2="50926" y2="31667"/>
                        <a14:foregroundMark x1="50926" y1="31667" x2="58426" y2="30926"/>
                        <a14:foregroundMark x1="58426" y1="30926" x2="66852" y2="33889"/>
                        <a14:foregroundMark x1="68056" y1="38333" x2="73333" y2="44259"/>
                        <a14:foregroundMark x1="73333" y1="44259" x2="74907" y2="55185"/>
                        <a14:foregroundMark x1="74907" y1="55185" x2="71481" y2="61944"/>
                        <a14:foregroundMark x1="71481" y1="61944" x2="71481" y2="62222"/>
                        <a14:foregroundMark x1="75185" y1="41296" x2="73889" y2="51574"/>
                        <a14:foregroundMark x1="73889" y1="51574" x2="77500" y2="41296"/>
                        <a14:foregroundMark x1="77500" y1="41296" x2="70278" y2="36852"/>
                        <a14:foregroundMark x1="77963" y1="43241" x2="78796" y2="51944"/>
                        <a14:foregroundMark x1="78796" y1="51944" x2="74815" y2="60926"/>
                        <a14:foregroundMark x1="74815" y1="60926" x2="72222" y2="62500"/>
                        <a14:foregroundMark x1="72222" y1="62500" x2="42778" y2="68704"/>
                        <a14:foregroundMark x1="42778" y1="69907" x2="65741" y2="64630"/>
                        <a14:foregroundMark x1="65741" y1="64630" x2="74630" y2="64259"/>
                        <a14:foregroundMark x1="74630" y1="64259" x2="51111" y2="74537"/>
                        <a14:foregroundMark x1="51111" y1="74537" x2="42963" y2="73611"/>
                        <a14:foregroundMark x1="42963" y1="73611" x2="61574" y2="66944"/>
                        <a14:foregroundMark x1="58704" y1="66667" x2="43611" y2="59259"/>
                        <a14:foregroundMark x1="43611" y1="59259" x2="54259" y2="47130"/>
                        <a14:foregroundMark x1="54259" y1="47130" x2="52593" y2="60741"/>
                        <a14:foregroundMark x1="52593" y1="60741" x2="46667" y2="54167"/>
                        <a14:foregroundMark x1="46667" y1="54167" x2="56852" y2="57407"/>
                        <a14:foregroundMark x1="56852" y1="57407" x2="63056" y2="50185"/>
                        <a14:foregroundMark x1="63056" y1="50185" x2="61296" y2="44722"/>
                        <a14:foregroundMark x1="61296" y1="44722" x2="65093" y2="55741"/>
                        <a14:foregroundMark x1="65093" y1="55741" x2="68704" y2="59815"/>
                        <a14:foregroundMark x1="51481" y1="45370" x2="42963" y2="59167"/>
                        <a14:foregroundMark x1="42963" y1="59167" x2="45926" y2="46759"/>
                        <a14:foregroundMark x1="45926" y1="46759" x2="38611" y2="53704"/>
                        <a14:foregroundMark x1="38611" y1="53704" x2="48241" y2="48241"/>
                        <a14:foregroundMark x1="48241" y1="48241" x2="40556" y2="55833"/>
                        <a14:foregroundMark x1="40556" y1="55833" x2="48611" y2="52593"/>
                        <a14:foregroundMark x1="48611" y1="52593" x2="47037" y2="55556"/>
                        <a14:foregroundMark x1="66019" y1="85370" x2="73148" y2="81667"/>
                        <a14:foregroundMark x1="73148" y1="81667" x2="73148" y2="81667"/>
                        <a14:foregroundMark x1="67963" y1="85185" x2="73148" y2="81759"/>
                        <a14:foregroundMark x1="67778" y1="85741" x2="73426" y2="81944"/>
                        <a14:foregroundMark x1="10463" y1="47593" x2="11759" y2="53056"/>
                        <a14:foregroundMark x1="11296" y1="53611" x2="11667" y2="46667"/>
                        <a14:foregroundMark x1="9537" y1="49907" x2="9537" y2="49907"/>
                        <a14:foregroundMark x1="9537" y1="49907" x2="9537" y2="499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853" t="8889" r="8667" b="8741"/>
          <a:stretch/>
        </p:blipFill>
        <p:spPr>
          <a:xfrm>
            <a:off x="10668000" y="5585569"/>
            <a:ext cx="1075388" cy="108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8000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0" r:id="rId3"/>
    <p:sldLayoutId id="2147483654" r:id="rId4"/>
    <p:sldLayoutId id="2147483652" r:id="rId5"/>
    <p:sldLayoutId id="2147483653" r:id="rId6"/>
    <p:sldLayoutId id="2147483656" r:id="rId7"/>
    <p:sldLayoutId id="2147483657" r:id="rId8"/>
    <p:sldLayoutId id="2147483658" r:id="rId9"/>
    <p:sldLayoutId id="2147483659" r:id="rId10"/>
    <p:sldLayoutId id="21474836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Bangers" panose="020B06030503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oper Hewitt" pitchFamily="50" charset="0"/>
          <a:ea typeface="Cooper Hewitt" pitchFamily="50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oper Hewitt" pitchFamily="50" charset="0"/>
          <a:ea typeface="Cooper Hewitt" pitchFamily="50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oper Hewitt" pitchFamily="50" charset="0"/>
          <a:ea typeface="Cooper Hewitt" pitchFamily="50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oper Hewitt" pitchFamily="50" charset="0"/>
          <a:ea typeface="Cooper Hewitt" pitchFamily="50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ooper Hewitt" pitchFamily="50" charset="0"/>
          <a:ea typeface="Cooper Hewitt" pitchFamily="50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mojiterra.com/fr/ninja-2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freepngimg.com/png/36853-hand-emoj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6853-hand-emoji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6853-hand-emoji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36853-hand-emoji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2970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UX principles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780962-998B-0230-8E64-795E107D984D}"/>
              </a:ext>
            </a:extLst>
          </p:cNvPr>
          <p:cNvSpPr txBox="1"/>
          <p:nvPr/>
        </p:nvSpPr>
        <p:spPr>
          <a:xfrm>
            <a:off x="5227319" y="1873151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Useful</a:t>
            </a:r>
            <a:endParaRPr lang="en-US" sz="2800" dirty="0"/>
          </a:p>
        </p:txBody>
      </p:sp>
      <p:pic>
        <p:nvPicPr>
          <p:cNvPr id="4" name="Picture 3" descr="A picture containing sitting, person, person, posing&#10;&#10;Description automatically generated">
            <a:extLst>
              <a:ext uri="{FF2B5EF4-FFF2-40B4-BE49-F238E27FC236}">
                <a16:creationId xmlns:a16="http://schemas.microsoft.com/office/drawing/2014/main" id="{B8EDE8FA-CBCD-78E1-F562-041119E8F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7626" y="3018691"/>
            <a:ext cx="3826132" cy="40944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E010491-9234-3544-BC43-008FCDD7C689}"/>
              </a:ext>
            </a:extLst>
          </p:cNvPr>
          <p:cNvSpPr txBox="1"/>
          <p:nvPr/>
        </p:nvSpPr>
        <p:spPr>
          <a:xfrm>
            <a:off x="5227319" y="2527456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Usable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A2803D-640E-AF28-CD4F-2C9F6654AB6C}"/>
              </a:ext>
            </a:extLst>
          </p:cNvPr>
          <p:cNvSpPr txBox="1"/>
          <p:nvPr/>
        </p:nvSpPr>
        <p:spPr>
          <a:xfrm>
            <a:off x="5227319" y="5576905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Desirable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7AC31B-3D22-7133-A2A3-14A784B27FF0}"/>
              </a:ext>
            </a:extLst>
          </p:cNvPr>
          <p:cNvSpPr txBox="1"/>
          <p:nvPr/>
        </p:nvSpPr>
        <p:spPr>
          <a:xfrm>
            <a:off x="5227319" y="3780547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Memorable</a:t>
            </a:r>
            <a:endParaRPr 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129AD0-7C72-A780-CD7D-8D5B842FCC68}"/>
              </a:ext>
            </a:extLst>
          </p:cNvPr>
          <p:cNvSpPr txBox="1"/>
          <p:nvPr/>
        </p:nvSpPr>
        <p:spPr>
          <a:xfrm>
            <a:off x="5227319" y="4379333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Learnable</a:t>
            </a:r>
            <a:endParaRPr lang="en-US" sz="2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65C1D5-42CE-AF1F-9F6F-C90F221D81B4}"/>
              </a:ext>
            </a:extLst>
          </p:cNvPr>
          <p:cNvSpPr txBox="1"/>
          <p:nvPr/>
        </p:nvSpPr>
        <p:spPr>
          <a:xfrm>
            <a:off x="5227319" y="4978119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Accessible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73707D-9F41-261B-EBB7-A9C31F0EE3E8}"/>
              </a:ext>
            </a:extLst>
          </p:cNvPr>
          <p:cNvSpPr txBox="1"/>
          <p:nvPr/>
        </p:nvSpPr>
        <p:spPr>
          <a:xfrm>
            <a:off x="5227319" y="3150936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Credible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43345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  <p:bldP spid="8" grpId="0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5AF58-8073-E78C-5E52-03D43A504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8C66B-83FD-DAB4-C010-1AFBDF9537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5139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1893F510-53AB-0EF7-429E-EF24369EC2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834" y="2207609"/>
            <a:ext cx="3577725" cy="2554653"/>
          </a:xfrm>
          <a:prstGeom prst="rect">
            <a:avLst/>
          </a:prstGeom>
        </p:spPr>
      </p:pic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B2E2A9A5-D7E7-199E-47C8-F3546A5F1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745" y="2207609"/>
            <a:ext cx="3601940" cy="2536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9221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B2E2A9A5-D7E7-199E-47C8-F3546A5F1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245" y="2376197"/>
            <a:ext cx="3601940" cy="25364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DDE25B-B346-7BB9-9E42-168F8AA2A343}"/>
              </a:ext>
            </a:extLst>
          </p:cNvPr>
          <p:cNvSpPr txBox="1"/>
          <p:nvPr/>
        </p:nvSpPr>
        <p:spPr>
          <a:xfrm>
            <a:off x="3764279" y="3159770"/>
            <a:ext cx="7757160" cy="132343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4000" dirty="0" err="1"/>
              <a:t>HyperText</a:t>
            </a:r>
            <a:r>
              <a:rPr lang="en-GB" sz="4000" dirty="0"/>
              <a:t> Markup Language</a:t>
            </a:r>
          </a:p>
          <a:p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86245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B2E2A9A5-D7E7-199E-47C8-F3546A5F1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0754"/>
            <a:ext cx="3601940" cy="25364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DDE25B-B346-7BB9-9E42-168F8AA2A343}"/>
              </a:ext>
            </a:extLst>
          </p:cNvPr>
          <p:cNvSpPr txBox="1"/>
          <p:nvPr/>
        </p:nvSpPr>
        <p:spPr>
          <a:xfrm>
            <a:off x="3188250" y="2269517"/>
            <a:ext cx="8932083" cy="144655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4400" dirty="0" err="1"/>
              <a:t>HyperText</a:t>
            </a:r>
            <a:r>
              <a:rPr lang="en-GB" sz="4400" dirty="0"/>
              <a:t> Markup Language</a:t>
            </a:r>
          </a:p>
          <a:p>
            <a:endParaRPr lang="en-US" sz="4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7347FFA-9707-8EAE-315E-1B0CCC4216D2}"/>
              </a:ext>
            </a:extLst>
          </p:cNvPr>
          <p:cNvSpPr txBox="1"/>
          <p:nvPr/>
        </p:nvSpPr>
        <p:spPr>
          <a:xfrm>
            <a:off x="3601940" y="3205853"/>
            <a:ext cx="7757160" cy="17543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3600" dirty="0"/>
              <a:t>standard markup language for documents designed to be displayed in a web browser</a:t>
            </a:r>
          </a:p>
        </p:txBody>
      </p:sp>
    </p:spTree>
    <p:extLst>
      <p:ext uri="{BB962C8B-B14F-4D97-AF65-F5344CB8AC3E}">
        <p14:creationId xmlns:p14="http://schemas.microsoft.com/office/powerpoint/2010/main" val="3145481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pic>
        <p:nvPicPr>
          <p:cNvPr id="12" name="Picture 11" descr="Logo, icon&#10;&#10;Description automatically generated">
            <a:extLst>
              <a:ext uri="{FF2B5EF4-FFF2-40B4-BE49-F238E27FC236}">
                <a16:creationId xmlns:a16="http://schemas.microsoft.com/office/drawing/2014/main" id="{B2E2A9A5-D7E7-199E-47C8-F3546A5F1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0754"/>
            <a:ext cx="3601940" cy="25364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7347FFA-9707-8EAE-315E-1B0CCC4216D2}"/>
              </a:ext>
            </a:extLst>
          </p:cNvPr>
          <p:cNvSpPr txBox="1"/>
          <p:nvPr/>
        </p:nvSpPr>
        <p:spPr>
          <a:xfrm>
            <a:off x="3121880" y="3623994"/>
            <a:ext cx="7757160" cy="64633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3600" dirty="0"/>
              <a:t>&lt;div class=“container”&gt; &lt;/div&gt;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5E79A-93EB-7F73-AB49-266F15DCD0D1}"/>
              </a:ext>
            </a:extLst>
          </p:cNvPr>
          <p:cNvSpPr txBox="1"/>
          <p:nvPr/>
        </p:nvSpPr>
        <p:spPr>
          <a:xfrm>
            <a:off x="2733260" y="2429883"/>
            <a:ext cx="7757160" cy="64633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3600" dirty="0"/>
              <a:t>HTML element</a:t>
            </a:r>
          </a:p>
        </p:txBody>
      </p:sp>
    </p:spTree>
    <p:extLst>
      <p:ext uri="{BB962C8B-B14F-4D97-AF65-F5344CB8AC3E}">
        <p14:creationId xmlns:p14="http://schemas.microsoft.com/office/powerpoint/2010/main" val="2624874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5E79A-93EB-7F73-AB49-266F15DCD0D1}"/>
              </a:ext>
            </a:extLst>
          </p:cNvPr>
          <p:cNvSpPr txBox="1"/>
          <p:nvPr/>
        </p:nvSpPr>
        <p:spPr>
          <a:xfrm>
            <a:off x="2969480" y="3013501"/>
            <a:ext cx="7757160" cy="83099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4800" dirty="0"/>
              <a:t>Cascading Style Sheets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9A370EE9-1442-C993-8D13-8FEAF9003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695" y="2112233"/>
            <a:ext cx="3688196" cy="263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862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5E79A-93EB-7F73-AB49-266F15DCD0D1}"/>
              </a:ext>
            </a:extLst>
          </p:cNvPr>
          <p:cNvSpPr txBox="1"/>
          <p:nvPr/>
        </p:nvSpPr>
        <p:spPr>
          <a:xfrm>
            <a:off x="3060920" y="2324341"/>
            <a:ext cx="7757160" cy="83099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4800" dirty="0"/>
              <a:t>Cascading Style Sheets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9A370EE9-1442-C993-8D13-8FEAF90039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6695" y="2112233"/>
            <a:ext cx="3688196" cy="26335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1786D7E-DCCD-B35E-918B-AFF04B3843B4}"/>
              </a:ext>
            </a:extLst>
          </p:cNvPr>
          <p:cNvSpPr txBox="1"/>
          <p:nvPr/>
        </p:nvSpPr>
        <p:spPr>
          <a:xfrm>
            <a:off x="2969480" y="3367445"/>
            <a:ext cx="7757160" cy="95410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2800" dirty="0"/>
              <a:t>style sheet language used to style HTML content</a:t>
            </a:r>
          </a:p>
        </p:txBody>
      </p:sp>
    </p:spTree>
    <p:extLst>
      <p:ext uri="{BB962C8B-B14F-4D97-AF65-F5344CB8AC3E}">
        <p14:creationId xmlns:p14="http://schemas.microsoft.com/office/powerpoint/2010/main" val="28491100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HTML &amp; CSS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786D7E-DCCD-B35E-918B-AFF04B3843B4}"/>
              </a:ext>
            </a:extLst>
          </p:cNvPr>
          <p:cNvSpPr txBox="1"/>
          <p:nvPr/>
        </p:nvSpPr>
        <p:spPr>
          <a:xfrm>
            <a:off x="2077940" y="3131225"/>
            <a:ext cx="7757160" cy="181588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2800" dirty="0"/>
              <a:t>.ninja {</a:t>
            </a:r>
          </a:p>
          <a:p>
            <a:pPr algn="ctr"/>
            <a:r>
              <a:rPr lang="en-GB" sz="2800" dirty="0"/>
              <a:t>visibility: hidden;</a:t>
            </a:r>
          </a:p>
          <a:p>
            <a:pPr algn="ctr"/>
            <a:r>
              <a:rPr lang="en-GB" sz="2800" dirty="0" err="1"/>
              <a:t>color</a:t>
            </a:r>
            <a:r>
              <a:rPr lang="en-GB" sz="2800" dirty="0"/>
              <a:t>: black;</a:t>
            </a:r>
          </a:p>
          <a:p>
            <a:pPr algn="ctr"/>
            <a:r>
              <a:rPr lang="en-GB" sz="2800" dirty="0"/>
              <a:t>}</a:t>
            </a:r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C1B777E6-5671-72B9-48CF-09C02DA5F9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436267" y="1814177"/>
            <a:ext cx="1040505" cy="1040505"/>
          </a:xfrm>
          <a:prstGeom prst="rect">
            <a:avLst/>
          </a:prstGeom>
        </p:spPr>
      </p:pic>
      <p:sp>
        <p:nvSpPr>
          <p:cNvPr id="7" name="Left Bracket 6">
            <a:extLst>
              <a:ext uri="{FF2B5EF4-FFF2-40B4-BE49-F238E27FC236}">
                <a16:creationId xmlns:a16="http://schemas.microsoft.com/office/drawing/2014/main" id="{B99BA3EE-FB15-73CC-D6F5-0F21AA1413E1}"/>
              </a:ext>
            </a:extLst>
          </p:cNvPr>
          <p:cNvSpPr/>
          <p:nvPr/>
        </p:nvSpPr>
        <p:spPr>
          <a:xfrm>
            <a:off x="3395987" y="2772226"/>
            <a:ext cx="415494" cy="2533879"/>
          </a:xfrm>
          <a:prstGeom prst="leftBracket">
            <a:avLst/>
          </a:prstGeom>
          <a:noFill/>
          <a:ln w="28575">
            <a:gradFill>
              <a:gsLst>
                <a:gs pos="0">
                  <a:srgbClr val="F395F5"/>
                </a:gs>
                <a:gs pos="100000">
                  <a:srgbClr val="579FFF"/>
                </a:gs>
                <a:gs pos="100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5C64A5-92F8-D87D-645E-7025E4FEF712}"/>
              </a:ext>
            </a:extLst>
          </p:cNvPr>
          <p:cNvSpPr txBox="1"/>
          <p:nvPr/>
        </p:nvSpPr>
        <p:spPr>
          <a:xfrm>
            <a:off x="609757" y="3612126"/>
            <a:ext cx="2936365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US" sz="2800" b="1" dirty="0">
                <a:latin typeface="Euclid Circular A Light" panose="020B0304000000000000" pitchFamily="34" charset="0"/>
                <a:ea typeface="Euclid Circular A Light" panose="020B0304000000000000" pitchFamily="34" charset="0"/>
              </a:rPr>
              <a:t>ruleset</a:t>
            </a:r>
          </a:p>
        </p:txBody>
      </p:sp>
    </p:spTree>
    <p:extLst>
      <p:ext uri="{BB962C8B-B14F-4D97-AF65-F5344CB8AC3E}">
        <p14:creationId xmlns:p14="http://schemas.microsoft.com/office/powerpoint/2010/main" val="10060374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SVG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8D847379-FD4B-8CD2-D773-474D248580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376" y="1537634"/>
            <a:ext cx="3415366" cy="341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61925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62440F5E-5E69-75EE-89CC-0CF09D0BA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56" y="1479590"/>
            <a:ext cx="3680354" cy="3680354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C1BBF7-6EC9-9D7D-C316-55BBCF0E3F0C}"/>
              </a:ext>
            </a:extLst>
          </p:cNvPr>
          <p:cNvSpPr txBox="1"/>
          <p:nvPr/>
        </p:nvSpPr>
        <p:spPr>
          <a:xfrm>
            <a:off x="4615315" y="2679919"/>
            <a:ext cx="5674707" cy="181588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marL="571500" indent="-57150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2800" dirty="0"/>
              <a:t>Based in London, UK, </a:t>
            </a:r>
          </a:p>
          <a:p>
            <a:pPr marL="571500" indent="-57150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2800" dirty="0"/>
              <a:t>Senior Manager @ EY</a:t>
            </a:r>
          </a:p>
          <a:p>
            <a:pPr marL="571500" indent="-57150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2800" dirty="0"/>
              <a:t>Microsoft MVP,</a:t>
            </a:r>
          </a:p>
          <a:p>
            <a:pPr marL="571500" indent="-571500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en-US" sz="2800" dirty="0"/>
              <a:t>Gamer, drummer &amp; nerd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4615315" y="1479590"/>
            <a:ext cx="6915715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2081580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SVG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5E79A-93EB-7F73-AB49-266F15DCD0D1}"/>
              </a:ext>
            </a:extLst>
          </p:cNvPr>
          <p:cNvSpPr txBox="1"/>
          <p:nvPr/>
        </p:nvSpPr>
        <p:spPr>
          <a:xfrm>
            <a:off x="3038060" y="2830621"/>
            <a:ext cx="7757160" cy="156966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4800" dirty="0"/>
              <a:t>Scalable Vector Graphics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300B02-C4BF-3EFC-424B-8E31568C7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96" y="1721317"/>
            <a:ext cx="3415366" cy="3415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892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SVG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45E79A-93EB-7F73-AB49-266F15DCD0D1}"/>
              </a:ext>
            </a:extLst>
          </p:cNvPr>
          <p:cNvSpPr txBox="1"/>
          <p:nvPr/>
        </p:nvSpPr>
        <p:spPr>
          <a:xfrm>
            <a:off x="2466559" y="2289601"/>
            <a:ext cx="8833900" cy="83099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4800" dirty="0"/>
              <a:t>Scalable Vector Graphics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300B02-C4BF-3EFC-424B-8E31568C7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36" y="2620477"/>
            <a:ext cx="2340143" cy="234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EB1D5E-73D7-88D6-C8FD-399E646B1ADF}"/>
              </a:ext>
            </a:extLst>
          </p:cNvPr>
          <p:cNvSpPr txBox="1"/>
          <p:nvPr/>
        </p:nvSpPr>
        <p:spPr>
          <a:xfrm>
            <a:off x="3004929" y="3489365"/>
            <a:ext cx="7757160" cy="1384995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2800" dirty="0"/>
              <a:t>SVG is short for Scalable Vector </a:t>
            </a:r>
            <a:r>
              <a:rPr lang="en-GB" sz="2800" dirty="0" err="1"/>
              <a:t>Grahpics</a:t>
            </a:r>
            <a:r>
              <a:rPr lang="en-GB" sz="2800" dirty="0"/>
              <a:t>, an XML-based image format for two-dimensional graphics</a:t>
            </a:r>
          </a:p>
        </p:txBody>
      </p:sp>
    </p:spTree>
    <p:extLst>
      <p:ext uri="{BB962C8B-B14F-4D97-AF65-F5344CB8AC3E}">
        <p14:creationId xmlns:p14="http://schemas.microsoft.com/office/powerpoint/2010/main" val="3251206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SVG in Power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300B02-C4BF-3EFC-424B-8E31568C7E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76" y="2258928"/>
            <a:ext cx="2340143" cy="234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FEB1D5E-73D7-88D6-C8FD-399E646B1ADF}"/>
              </a:ext>
            </a:extLst>
          </p:cNvPr>
          <p:cNvSpPr txBox="1"/>
          <p:nvPr/>
        </p:nvSpPr>
        <p:spPr>
          <a:xfrm>
            <a:off x="2654409" y="3169325"/>
            <a:ext cx="7757160" cy="95410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GB" sz="2800" dirty="0"/>
              <a:t>“data: image/</a:t>
            </a:r>
            <a:r>
              <a:rPr lang="en-GB" sz="2800" dirty="0" err="1"/>
              <a:t>svg</a:t>
            </a:r>
            <a:r>
              <a:rPr lang="en-GB" sz="2800" dirty="0"/>
              <a:t> + xml; utf8, “&amp; </a:t>
            </a:r>
            <a:r>
              <a:rPr lang="en-GB" sz="2800" dirty="0" err="1"/>
              <a:t>EncodeUrl</a:t>
            </a:r>
            <a:r>
              <a:rPr lang="en-GB" sz="2800" dirty="0"/>
              <a:t> (“ our SVG code ”)</a:t>
            </a:r>
          </a:p>
        </p:txBody>
      </p:sp>
    </p:spTree>
    <p:extLst>
      <p:ext uri="{BB962C8B-B14F-4D97-AF65-F5344CB8AC3E}">
        <p14:creationId xmlns:p14="http://schemas.microsoft.com/office/powerpoint/2010/main" val="1166527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448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C1BBF7-6EC9-9D7D-C316-55BBCF0E3F0C}"/>
              </a:ext>
            </a:extLst>
          </p:cNvPr>
          <p:cNvSpPr txBox="1"/>
          <p:nvPr/>
        </p:nvSpPr>
        <p:spPr>
          <a:xfrm>
            <a:off x="1409718" y="2634199"/>
            <a:ext cx="9166842" cy="95410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marL="571500" indent="-571500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US" sz="2800" dirty="0"/>
              <a:t>Designing visual interfaces for machines and software that are memorable and meaningful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1823335" y="348735"/>
            <a:ext cx="10368665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What is UI design?</a:t>
            </a:r>
          </a:p>
        </p:txBody>
      </p:sp>
      <p:pic>
        <p:nvPicPr>
          <p:cNvPr id="2" name="Picture 1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554A8C1A-300C-A735-BAF6-E9393A072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6022"/>
                    </a14:imgEffect>
                    <a14:imgEffect>
                      <a14:saturation sat="113000"/>
                    </a14:imgEffect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0892">
            <a:off x="-1727945" y="3332786"/>
            <a:ext cx="4998720" cy="49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254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C1BBF7-6EC9-9D7D-C316-55BBCF0E3F0C}"/>
              </a:ext>
            </a:extLst>
          </p:cNvPr>
          <p:cNvSpPr txBox="1"/>
          <p:nvPr/>
        </p:nvSpPr>
        <p:spPr>
          <a:xfrm>
            <a:off x="666749" y="2655868"/>
            <a:ext cx="1085850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US" sz="2800" dirty="0"/>
              <a:t>‘Moving rectangles for a living’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What is UI design?</a:t>
            </a:r>
          </a:p>
        </p:txBody>
      </p:sp>
      <p:pic>
        <p:nvPicPr>
          <p:cNvPr id="3" name="Picture 2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B992672D-5284-965E-49BA-72B5C26A4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73744" y="1760221"/>
            <a:ext cx="5203760" cy="520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14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C1BBF7-6EC9-9D7D-C316-55BBCF0E3F0C}"/>
              </a:ext>
            </a:extLst>
          </p:cNvPr>
          <p:cNvSpPr txBox="1"/>
          <p:nvPr/>
        </p:nvSpPr>
        <p:spPr>
          <a:xfrm>
            <a:off x="666749" y="2655868"/>
            <a:ext cx="10858500" cy="95410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marL="571500" indent="-571500" algn="ctr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US" sz="2800" dirty="0"/>
              <a:t>Designing visual interfaces for machines and software that are memorable and meaningful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What is UI design?</a:t>
            </a:r>
          </a:p>
        </p:txBody>
      </p:sp>
      <p:pic>
        <p:nvPicPr>
          <p:cNvPr id="2" name="Picture 1" descr="Graphical user interface, icon&#10;&#10;Description automatically generated">
            <a:extLst>
              <a:ext uri="{FF2B5EF4-FFF2-40B4-BE49-F238E27FC236}">
                <a16:creationId xmlns:a16="http://schemas.microsoft.com/office/drawing/2014/main" id="{554A8C1A-300C-A735-BAF6-E9393A0724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6022"/>
                    </a14:imgEffect>
                    <a14:imgEffect>
                      <a14:saturation sat="113000"/>
                    </a14:imgEffect>
                    <a14:imgEffect>
                      <a14:brightnessContrast brigh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80892">
            <a:off x="-1727945" y="3332786"/>
            <a:ext cx="4998720" cy="499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8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Design principles</a:t>
            </a:r>
          </a:p>
        </p:txBody>
      </p:sp>
      <p:pic>
        <p:nvPicPr>
          <p:cNvPr id="2" name="Picture 1" descr="Logo, icon&#10;&#10;Description automatically generated">
            <a:extLst>
              <a:ext uri="{FF2B5EF4-FFF2-40B4-BE49-F238E27FC236}">
                <a16:creationId xmlns:a16="http://schemas.microsoft.com/office/drawing/2014/main" id="{294DC615-031C-3F18-8DA1-425D9724F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560" y="2106941"/>
            <a:ext cx="3778159" cy="377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178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6C1BBF7-6EC9-9D7D-C316-55BBCF0E3F0C}"/>
              </a:ext>
            </a:extLst>
          </p:cNvPr>
          <p:cNvSpPr txBox="1"/>
          <p:nvPr/>
        </p:nvSpPr>
        <p:spPr>
          <a:xfrm>
            <a:off x="1" y="2076748"/>
            <a:ext cx="12191999" cy="538609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algn="ctr"/>
            <a:r>
              <a:rPr lang="en-US" sz="6600" dirty="0"/>
              <a:t>C</a:t>
            </a:r>
            <a:r>
              <a:rPr lang="en-US" sz="2000" dirty="0"/>
              <a:t>ontrast</a:t>
            </a:r>
          </a:p>
          <a:p>
            <a:pPr algn="ctr"/>
            <a:r>
              <a:rPr lang="en-US" sz="6600" dirty="0"/>
              <a:t>  R</a:t>
            </a:r>
            <a:r>
              <a:rPr lang="en-US" sz="2000" dirty="0"/>
              <a:t>epetition</a:t>
            </a:r>
          </a:p>
          <a:p>
            <a:pPr algn="ctr"/>
            <a:r>
              <a:rPr lang="en-US" sz="6600" dirty="0"/>
              <a:t> A</a:t>
            </a:r>
            <a:r>
              <a:rPr lang="en-US" sz="2000" dirty="0"/>
              <a:t>lignment</a:t>
            </a:r>
          </a:p>
          <a:p>
            <a:pPr algn="ctr"/>
            <a:r>
              <a:rPr lang="en-US" sz="6600" dirty="0"/>
              <a:t> P</a:t>
            </a:r>
            <a:r>
              <a:rPr lang="en-US" sz="2000" dirty="0"/>
              <a:t>roximity</a:t>
            </a:r>
          </a:p>
          <a:p>
            <a:pPr algn="ctr"/>
            <a:endParaRPr lang="en-US" sz="2000" dirty="0"/>
          </a:p>
          <a:p>
            <a:pPr marL="571500" indent="-571500" algn="ctr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sz="2000" dirty="0"/>
          </a:p>
          <a:p>
            <a:pPr marL="571500" indent="-571500" algn="ctr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sz="2000" dirty="0"/>
          </a:p>
          <a:p>
            <a:pPr marL="571500" indent="-571500" algn="ctr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Design principles</a:t>
            </a:r>
          </a:p>
        </p:txBody>
      </p:sp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42F155D1-6C92-0629-779A-116AA66AAF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494" y="2730798"/>
            <a:ext cx="3090881" cy="3090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57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What is UX design?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780962-998B-0230-8E64-795E107D984D}"/>
              </a:ext>
            </a:extLst>
          </p:cNvPr>
          <p:cNvSpPr txBox="1"/>
          <p:nvPr/>
        </p:nvSpPr>
        <p:spPr>
          <a:xfrm>
            <a:off x="2819400" y="2634199"/>
            <a:ext cx="7757160" cy="1384995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pPr marL="571500" indent="-571500">
              <a:buBlip>
                <a:blip r:embed="rId2"/>
              </a:buBlip>
            </a:pPr>
            <a:r>
              <a:rPr lang="en-GB" sz="2800" dirty="0"/>
              <a:t>to plan how something looks and works to make the activity of using it easy and enjoyable </a:t>
            </a:r>
            <a:endParaRPr lang="en-US" sz="2800" dirty="0"/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2A30C7EA-043F-8717-96B5-F98D1BB357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78903">
            <a:off x="-995691" y="2226662"/>
            <a:ext cx="5013960" cy="501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010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10612A4-4F50-9910-55D9-8BB95D7B4994}"/>
              </a:ext>
            </a:extLst>
          </p:cNvPr>
          <p:cNvSpPr txBox="1"/>
          <p:nvPr/>
        </p:nvSpPr>
        <p:spPr>
          <a:xfrm>
            <a:off x="0" y="337305"/>
            <a:ext cx="12191999" cy="120032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82550" h="38100" prst="coolSlant"/>
            </a:sp3d>
          </a:bodyPr>
          <a:lstStyle/>
          <a:p>
            <a:pPr algn="ctr"/>
            <a:r>
              <a:rPr lang="en-US" sz="7200" b="1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a:rPr>
              <a:t>UX principles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780962-998B-0230-8E64-795E107D984D}"/>
              </a:ext>
            </a:extLst>
          </p:cNvPr>
          <p:cNvSpPr txBox="1"/>
          <p:nvPr/>
        </p:nvSpPr>
        <p:spPr>
          <a:xfrm>
            <a:off x="2819400" y="2634199"/>
            <a:ext cx="7757160" cy="52322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</p:spPr>
        <p:txBody>
          <a:bodyPr wrap="square" rtlCol="0">
            <a:spAutoFit/>
            <a:sp3d extrusionH="57150">
              <a:bevelT w="38100" h="38100" prst="relaxedInset"/>
            </a:sp3d>
          </a:bodyPr>
          <a:lstStyle/>
          <a:p>
            <a:r>
              <a:rPr lang="en-GB" sz="2800" dirty="0"/>
              <a:t>Every course will tell you differently…</a:t>
            </a:r>
            <a:endParaRPr lang="en-US" sz="2800" dirty="0"/>
          </a:p>
        </p:txBody>
      </p:sp>
      <p:pic>
        <p:nvPicPr>
          <p:cNvPr id="3" name="Picture 2" descr="A person posing for a picture&#10;&#10;Description automatically generated with low confidence">
            <a:extLst>
              <a:ext uri="{FF2B5EF4-FFF2-40B4-BE49-F238E27FC236}">
                <a16:creationId xmlns:a16="http://schemas.microsoft.com/office/drawing/2014/main" id="{87E23B3C-3B13-D243-75F4-880B06AA32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72754" y="2092258"/>
            <a:ext cx="5905614" cy="59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03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Zero To Hero Power Apps Saga">
      <a:dk1>
        <a:sysClr val="windowText" lastClr="000000"/>
      </a:dk1>
      <a:lt1>
        <a:sysClr val="window" lastClr="FFFFFF"/>
      </a:lt1>
      <a:dk2>
        <a:srgbClr val="FDC324"/>
      </a:dk2>
      <a:lt2>
        <a:srgbClr val="CC1D2D"/>
      </a:lt2>
      <a:accent1>
        <a:srgbClr val="000000"/>
      </a:accent1>
      <a:accent2>
        <a:srgbClr val="FDC324"/>
      </a:accent2>
      <a:accent3>
        <a:srgbClr val="CC1D2D"/>
      </a:accent3>
      <a:accent4>
        <a:srgbClr val="FFC000"/>
      </a:accent4>
      <a:accent5>
        <a:srgbClr val="000000"/>
      </a:accent5>
      <a:accent6>
        <a:srgbClr val="FFFFFF"/>
      </a:accent6>
      <a:hlink>
        <a:srgbClr val="CC1D2D"/>
      </a:hlink>
      <a:folHlink>
        <a:srgbClr val="FDC324"/>
      </a:folHlink>
    </a:clrScheme>
    <a:fontScheme name="Custom 1">
      <a:majorFont>
        <a:latin typeface="Bangers"/>
        <a:ea typeface=""/>
        <a:cs typeface=""/>
      </a:majorFont>
      <a:minorFont>
        <a:latin typeface="Cooper Hewit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242</Words>
  <Application>Microsoft Office PowerPoint</Application>
  <PresentationFormat>Widescreen</PresentationFormat>
  <Paragraphs>60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Bangers</vt:lpstr>
      <vt:lpstr>Calibri</vt:lpstr>
      <vt:lpstr>Cooper Hewitt</vt:lpstr>
      <vt:lpstr>Euclid Circular A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Thais Goncalves da Silva</dc:creator>
  <cp:lastModifiedBy>Kristine Kolodziejski</cp:lastModifiedBy>
  <cp:revision>3</cp:revision>
  <dcterms:created xsi:type="dcterms:W3CDTF">2023-01-13T21:53:35Z</dcterms:created>
  <dcterms:modified xsi:type="dcterms:W3CDTF">2023-03-05T19:01:24Z</dcterms:modified>
</cp:coreProperties>
</file>

<file path=docProps/thumbnail.jpeg>
</file>